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8"/>
  </p:notesMasterIdLst>
  <p:handoutMasterIdLst>
    <p:handoutMasterId r:id="rId9"/>
  </p:handoutMasterIdLst>
  <p:sldIdLst>
    <p:sldId id="268" r:id="rId2"/>
    <p:sldId id="265" r:id="rId3"/>
    <p:sldId id="266" r:id="rId4"/>
    <p:sldId id="267" r:id="rId5"/>
    <p:sldId id="260" r:id="rId6"/>
    <p:sldId id="269" r:id="rId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kom" id="{E75E278A-FF0E-49A4-B170-79828D63BBAD}">
          <p14:sldIdLst>
            <p14:sldId id="268"/>
            <p14:sldId id="265"/>
          </p14:sldIdLst>
        </p14:section>
        <p14:section name="Meer informatie" id="{2CC34DB2-6590-42C0-AD4B-A04C6060184E}">
          <p14:sldIdLst>
            <p14:sldId id="266"/>
            <p14:sldId id="267"/>
            <p14:sldId id="260"/>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erda welkamp" initials="gw" lastIdx="1" clrIdx="6">
    <p:extLst>
      <p:ext uri="{19B8F6BF-5375-455C-9EA6-DF929625EA0E}">
        <p15:presenceInfo xmlns:p15="http://schemas.microsoft.com/office/powerpoint/2012/main" userId="83c7030a9a997c13" providerId="Windows Live"/>
      </p:ext>
    </p:extLst>
  </p:cmAuthor>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1" autoAdjust="0"/>
  </p:normalViewPr>
  <p:slideViewPr>
    <p:cSldViewPr snapToGrid="0">
      <p:cViewPr varScale="1">
        <p:scale>
          <a:sx n="105" d="100"/>
          <a:sy n="105" d="100"/>
        </p:scale>
        <p:origin x="132"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1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153E4A1-B453-431D-BE43-205EA8E77ECF}" type="datetime1">
              <a:rPr lang="nl-NL" smtClean="0"/>
              <a:t>19-4-2024</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nl-NL" smtClean="0"/>
              <a:t>‹nr.›</a:t>
            </a:fld>
            <a:endParaRPr lang="nl-NL"/>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49F48-36AB-40F5-8923-9A6C93A765A9}" type="datetime1">
              <a:rPr lang="nl-NL" smtClean="0"/>
              <a:pPr/>
              <a:t>19-4-2024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nl-NL" noProof="0" smtClean="0"/>
              <a:t>‹nr.›</a:t>
            </a:fld>
            <a:endParaRPr lang="nl-NL"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D007D-42AA-4F43-BCF7-60BF9703DD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65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broeden veel vogels in het waterwingebied. Dit zijn een aantal redelijk bekende soorten. Veel broeden er in boomholtes en nestkasten. Deze vogels zijn dus goed beschermd. De grondbroeders hebben het veel moeilijker.</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D007D-42AA-4F43-BCF7-60BF9703DD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07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eerste 4 soorten brengen hun jongen groot in het gebied. De wolf is wel gesignaleerd maar heeft hier nog geen jongen grootgebracht. Behalve zoogdieren komen er ook reptielen voor zoals de zandhagedis.</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D007D-42AA-4F43-BCF7-60BF9703DD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er veel verstoring plaatsvindt zijn dit regels die extra belangrijk zijn in het broedseizoen. De avond 4 daagse gaat ook over de hei dus het zou goed zijn om de leerlingen bewust te laten zijn dat je in dit gebied niet hard gaat zingen of roepen. De dieren hebben veel tijd nodig om voedsel te zoeken voor henzelf en de jongen. Iedere verstoring zorgt ervoor dat dit in het gedrang komt.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D007D-42AA-4F43-BCF7-60BF9703DD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10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D007D-42AA-4F43-BCF7-60BF9703DD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70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21F603F5-8098-4807-AB55-3AD7F996E432}"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297935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2E4F9D31-2A77-493A-A385-79E7CD9A1C43}"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71782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F03AC274-6D47-4E78-AE83-161A49C165AA}"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214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056E0101-237B-4E50-A1BB-BAA26276343D}"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82698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14F1AD3A-A4D7-40F8-9E3D-937F2DB65E86}"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819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F39B2F90-8849-46D8-8B90-E7E55E380992}"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384034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F670C6F-5AB2-448D-BF1A-3592C58937D6}"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404014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FB5CC0-2511-4C8A-8CD1-E6AE20B8C4BE}"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7663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BEB0D42-042D-4334-9DEF-B05EC40C3F6B}"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68616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36AB84E-09B8-42AF-9270-093F1DCCB390}" type="datetime1">
              <a:rPr lang="nl-NL" smtClean="0"/>
              <a:t>19-4-2024</a:t>
            </a:fld>
            <a:endParaRPr lang="nl-NL"/>
          </a:p>
        </p:txBody>
      </p:sp>
      <p:sp>
        <p:nvSpPr>
          <p:cNvPr id="5" name="Footer Placeholder 4"/>
          <p:cNvSpPr>
            <a:spLocks noGrp="1"/>
          </p:cNvSpPr>
          <p:nvPr>
            <p:ph type="ftr" sz="quarter" idx="11"/>
          </p:nvPr>
        </p:nvSpPr>
        <p:spPr/>
        <p:txBody>
          <a:bodyPr/>
          <a:lstStyle/>
          <a:p>
            <a:r>
              <a:rPr lang="nl-NL"/>
              <a:t>Milieu- en Natuurvereniging Groentje</a:t>
            </a:r>
          </a:p>
        </p:txBody>
      </p:sp>
      <p:sp>
        <p:nvSpPr>
          <p:cNvPr id="6" name="Slide Number Placeholder 5"/>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240586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nl-NL"/>
              <a:t>Klik om de stijl te bewerken</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2D838D-9F23-4DFC-B0FB-82F019271306}" type="datetime1">
              <a:rPr lang="nl-NL" smtClean="0"/>
              <a:t>19-4-2024</a:t>
            </a:fld>
            <a:endParaRPr lang="nl-NL"/>
          </a:p>
        </p:txBody>
      </p:sp>
      <p:sp>
        <p:nvSpPr>
          <p:cNvPr id="6" name="Footer Placeholder 5"/>
          <p:cNvSpPr>
            <a:spLocks noGrp="1"/>
          </p:cNvSpPr>
          <p:nvPr>
            <p:ph type="ftr" sz="quarter" idx="11"/>
          </p:nvPr>
        </p:nvSpPr>
        <p:spPr/>
        <p:txBody>
          <a:bodyPr/>
          <a:lstStyle/>
          <a:p>
            <a:r>
              <a:rPr lang="nl-NL"/>
              <a:t>Milieu- en Natuurvereniging Groentje</a:t>
            </a:r>
          </a:p>
        </p:txBody>
      </p:sp>
      <p:sp>
        <p:nvSpPr>
          <p:cNvPr id="7" name="Slide Number Placeholder 6"/>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89613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0E77042-8F35-45B6-B7C1-2BE01FE35652}" type="datetime1">
              <a:rPr lang="nl-NL" smtClean="0"/>
              <a:t>19-4-2024</a:t>
            </a:fld>
            <a:endParaRPr lang="nl-NL"/>
          </a:p>
        </p:txBody>
      </p:sp>
      <p:sp>
        <p:nvSpPr>
          <p:cNvPr id="8" name="Footer Placeholder 7"/>
          <p:cNvSpPr>
            <a:spLocks noGrp="1"/>
          </p:cNvSpPr>
          <p:nvPr>
            <p:ph type="ftr" sz="quarter" idx="11"/>
          </p:nvPr>
        </p:nvSpPr>
        <p:spPr/>
        <p:txBody>
          <a:bodyPr/>
          <a:lstStyle/>
          <a:p>
            <a:r>
              <a:rPr lang="nl-NL"/>
              <a:t>Milieu- en Natuurvereniging Groentje</a:t>
            </a:r>
          </a:p>
        </p:txBody>
      </p:sp>
      <p:sp>
        <p:nvSpPr>
          <p:cNvPr id="9" name="Slide Number Placeholder 8"/>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352557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BD467D6-9902-4F86-8C55-9441874C0B12}" type="datetime1">
              <a:rPr lang="nl-NL" smtClean="0"/>
              <a:t>19-4-2024</a:t>
            </a:fld>
            <a:endParaRPr lang="nl-NL"/>
          </a:p>
        </p:txBody>
      </p:sp>
      <p:sp>
        <p:nvSpPr>
          <p:cNvPr id="4" name="Footer Placeholder 3"/>
          <p:cNvSpPr>
            <a:spLocks noGrp="1"/>
          </p:cNvSpPr>
          <p:nvPr>
            <p:ph type="ftr" sz="quarter" idx="11"/>
          </p:nvPr>
        </p:nvSpPr>
        <p:spPr/>
        <p:txBody>
          <a:bodyPr/>
          <a:lstStyle/>
          <a:p>
            <a:r>
              <a:rPr lang="nl-NL"/>
              <a:t>Milieu- en Natuurvereniging Groentje</a:t>
            </a:r>
          </a:p>
        </p:txBody>
      </p:sp>
      <p:sp>
        <p:nvSpPr>
          <p:cNvPr id="5" name="Slide Number Placeholder 4"/>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1790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ADCCD-5D9D-407D-95C9-C1160FD74923}" type="datetime1">
              <a:rPr lang="nl-NL" smtClean="0"/>
              <a:t>19-4-2024</a:t>
            </a:fld>
            <a:endParaRPr lang="nl-NL"/>
          </a:p>
        </p:txBody>
      </p:sp>
      <p:sp>
        <p:nvSpPr>
          <p:cNvPr id="3" name="Footer Placeholder 2"/>
          <p:cNvSpPr>
            <a:spLocks noGrp="1"/>
          </p:cNvSpPr>
          <p:nvPr>
            <p:ph type="ftr" sz="quarter" idx="11"/>
          </p:nvPr>
        </p:nvSpPr>
        <p:spPr/>
        <p:txBody>
          <a:bodyPr/>
          <a:lstStyle/>
          <a:p>
            <a:r>
              <a:rPr lang="nl-NL"/>
              <a:t>Milieu- en Natuurvereniging Groentje</a:t>
            </a:r>
          </a:p>
        </p:txBody>
      </p:sp>
      <p:sp>
        <p:nvSpPr>
          <p:cNvPr id="4" name="Slide Number Placeholder 3"/>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268853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4"/>
          <p:cNvSpPr>
            <a:spLocks noGrp="1"/>
          </p:cNvSpPr>
          <p:nvPr>
            <p:ph type="dt" sz="half" idx="10"/>
          </p:nvPr>
        </p:nvSpPr>
        <p:spPr/>
        <p:txBody>
          <a:bodyPr/>
          <a:lstStyle/>
          <a:p>
            <a:fld id="{B2247043-5823-42EF-8D39-EA1A265126F4}" type="datetime1">
              <a:rPr lang="nl-NL" smtClean="0"/>
              <a:t>19-4-2024</a:t>
            </a:fld>
            <a:endParaRPr lang="nl-NL"/>
          </a:p>
        </p:txBody>
      </p:sp>
      <p:sp>
        <p:nvSpPr>
          <p:cNvPr id="6" name="Footer Placeholder 5"/>
          <p:cNvSpPr>
            <a:spLocks noGrp="1"/>
          </p:cNvSpPr>
          <p:nvPr>
            <p:ph type="ftr" sz="quarter" idx="11"/>
          </p:nvPr>
        </p:nvSpPr>
        <p:spPr/>
        <p:txBody>
          <a:bodyPr/>
          <a:lstStyle/>
          <a:p>
            <a:r>
              <a:rPr lang="nl-NL"/>
              <a:t>Milieu- en Natuurvereniging Groentje</a:t>
            </a:r>
          </a:p>
        </p:txBody>
      </p:sp>
      <p:sp>
        <p:nvSpPr>
          <p:cNvPr id="7" name="Slide Number Placeholder 6"/>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71938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C43AAF04-84F5-41C1-A8A0-9C1827D0B03B}" type="datetime1">
              <a:rPr lang="nl-NL" smtClean="0"/>
              <a:t>19-4-2024</a:t>
            </a:fld>
            <a:endParaRPr lang="nl-NL"/>
          </a:p>
        </p:txBody>
      </p:sp>
      <p:sp>
        <p:nvSpPr>
          <p:cNvPr id="6" name="Footer Placeholder 5"/>
          <p:cNvSpPr>
            <a:spLocks noGrp="1"/>
          </p:cNvSpPr>
          <p:nvPr>
            <p:ph type="ftr" sz="quarter" idx="11"/>
          </p:nvPr>
        </p:nvSpPr>
        <p:spPr/>
        <p:txBody>
          <a:bodyPr/>
          <a:lstStyle/>
          <a:p>
            <a:r>
              <a:rPr lang="nl-NL"/>
              <a:t>Milieu- en Natuurvereniging Groentje</a:t>
            </a:r>
          </a:p>
        </p:txBody>
      </p:sp>
      <p:sp>
        <p:nvSpPr>
          <p:cNvPr id="7" name="Slide Number Placeholder 6"/>
          <p:cNvSpPr>
            <a:spLocks noGrp="1"/>
          </p:cNvSpPr>
          <p:nvPr>
            <p:ph type="sldNum" sz="quarter" idx="12"/>
          </p:nvPr>
        </p:nvSpPr>
        <p:spPr/>
        <p:txBody>
          <a:bodyPr/>
          <a:lstStyle/>
          <a:p>
            <a:fld id="{5CE8CDCC-9A78-46B0-BDE7-EBA743B70F4C}" type="slidenum">
              <a:rPr lang="nl-NL" smtClean="0"/>
              <a:t>‹nr.›</a:t>
            </a:fld>
            <a:endParaRPr lang="nl-NL"/>
          </a:p>
        </p:txBody>
      </p:sp>
    </p:spTree>
    <p:extLst>
      <p:ext uri="{BB962C8B-B14F-4D97-AF65-F5344CB8AC3E}">
        <p14:creationId xmlns:p14="http://schemas.microsoft.com/office/powerpoint/2010/main" val="138445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6C371B-3058-4543-A49B-85DF00ED731C}" type="datetime1">
              <a:rPr lang="nl-NL" smtClean="0"/>
              <a:t>19-4-2024</a:t>
            </a:fld>
            <a:endParaRPr lang="nl-NL"/>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t>Milieu- en Natuurvereniging Groentje</a:t>
            </a: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5CE8CDCC-9A78-46B0-BDE7-EBA743B70F4C}" type="slidenum">
              <a:rPr lang="nl-NL" smtClean="0"/>
              <a:t>‹nr.›</a:t>
            </a:fld>
            <a:endParaRPr lang="nl-NL"/>
          </a:p>
        </p:txBody>
      </p:sp>
    </p:spTree>
    <p:extLst>
      <p:ext uri="{BB962C8B-B14F-4D97-AF65-F5344CB8AC3E}">
        <p14:creationId xmlns:p14="http://schemas.microsoft.com/office/powerpoint/2010/main" val="575452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85D04-5514-431F-A029-9ED2903A2E0D}"/>
              </a:ext>
            </a:extLst>
          </p:cNvPr>
          <p:cNvSpPr>
            <a:spLocks noGrp="1"/>
          </p:cNvSpPr>
          <p:nvPr>
            <p:ph type="title"/>
          </p:nvPr>
        </p:nvSpPr>
        <p:spPr/>
        <p:txBody>
          <a:bodyPr/>
          <a:lstStyle/>
          <a:p>
            <a:r>
              <a:rPr lang="nl-NL" dirty="0"/>
              <a:t>Avond 4 daagse in het waterwingebied</a:t>
            </a:r>
          </a:p>
        </p:txBody>
      </p:sp>
      <p:sp>
        <p:nvSpPr>
          <p:cNvPr id="2" name="Tijdelijke aanduiding voor voettekst 1"/>
          <p:cNvSpPr>
            <a:spLocks noGrp="1"/>
          </p:cNvSpPr>
          <p:nvPr>
            <p:ph type="ftr" sz="quarter" idx="11"/>
          </p:nvPr>
        </p:nvSpPr>
        <p:spPr/>
        <p:txBody>
          <a:bodyPr/>
          <a:lstStyle/>
          <a:p>
            <a:pPr algn="ctr"/>
            <a:r>
              <a:rPr lang="nl-NL" b="1" dirty="0">
                <a:solidFill>
                  <a:srgbClr val="54A021">
                    <a:lumMod val="75000"/>
                  </a:srgbClr>
                </a:solidFill>
                <a:latin typeface="Trebuchet MS" panose="020B0603020202020204"/>
              </a:rPr>
              <a:t>Milieu- en Natuurvereniging Groentje</a:t>
            </a:r>
          </a:p>
        </p:txBody>
      </p:sp>
      <p:sp>
        <p:nvSpPr>
          <p:cNvPr id="3" name="Tijdelijke aanduiding voor dianummer 2"/>
          <p:cNvSpPr>
            <a:spLocks noGrp="1"/>
          </p:cNvSpPr>
          <p:nvPr>
            <p:ph type="sldNum" sz="quarter" idx="12"/>
          </p:nvPr>
        </p:nvSpPr>
        <p:spPr/>
        <p:txBody>
          <a:bodyPr/>
          <a:lstStyle/>
          <a:p>
            <a:fld id="{5CE8CDCC-9A78-46B0-BDE7-EBA743B70F4C}" type="slidenum">
              <a:rPr lang="nl-NL" b="1">
                <a:solidFill>
                  <a:prstClr val="black"/>
                </a:solidFill>
                <a:latin typeface="Trebuchet MS" panose="020B0603020202020204"/>
              </a:rPr>
              <a:pPr/>
              <a:t>1</a:t>
            </a:fld>
            <a:endParaRPr lang="nl-NL" b="1" dirty="0">
              <a:solidFill>
                <a:prstClr val="black"/>
              </a:solidFill>
              <a:latin typeface="Trebuchet MS" panose="020B0603020202020204"/>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139" y="6125708"/>
            <a:ext cx="997089" cy="522721"/>
          </a:xfrm>
          <a:prstGeom prst="rect">
            <a:avLst/>
          </a:prstGeom>
        </p:spPr>
      </p:pic>
      <p:pic>
        <p:nvPicPr>
          <p:cNvPr id="5122" name="Picture 2" descr="Sfeerimpressie avondvierdaagse Wezep - Foto's - Stefan Verkerk Fotografie &amp;  Webdesign">
            <a:extLst>
              <a:ext uri="{FF2B5EF4-FFF2-40B4-BE49-F238E27FC236}">
                <a16:creationId xmlns:a16="http://schemas.microsoft.com/office/drawing/2014/main" id="{7D60B56F-C0B0-469B-B59B-89388A43659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8" t="-13494" r="158" b="13494"/>
          <a:stretch/>
        </p:blipFill>
        <p:spPr bwMode="auto">
          <a:xfrm>
            <a:off x="2523744" y="1390865"/>
            <a:ext cx="5797295" cy="386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3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1B482-61A6-4124-BEE1-48EFA72DEB13}"/>
              </a:ext>
            </a:extLst>
          </p:cNvPr>
          <p:cNvSpPr>
            <a:spLocks noGrp="1"/>
          </p:cNvSpPr>
          <p:nvPr>
            <p:ph type="title"/>
          </p:nvPr>
        </p:nvSpPr>
        <p:spPr/>
        <p:txBody>
          <a:bodyPr/>
          <a:lstStyle/>
          <a:p>
            <a:r>
              <a:rPr lang="nl-NL" dirty="0"/>
              <a:t>Broedseizoen in het waterwingebied</a:t>
            </a:r>
          </a:p>
        </p:txBody>
      </p:sp>
      <p:sp>
        <p:nvSpPr>
          <p:cNvPr id="4" name="Tijdelijke aanduiding voor voettekst 3">
            <a:extLst>
              <a:ext uri="{FF2B5EF4-FFF2-40B4-BE49-F238E27FC236}">
                <a16:creationId xmlns:a16="http://schemas.microsoft.com/office/drawing/2014/main" id="{4EF7BBF7-7EFD-445A-BB1C-436A2C39CC34}"/>
              </a:ext>
            </a:extLst>
          </p:cNvPr>
          <p:cNvSpPr>
            <a:spLocks noGrp="1"/>
          </p:cNvSpPr>
          <p:nvPr>
            <p:ph type="ftr" sz="quarter" idx="11"/>
          </p:nvPr>
        </p:nvSpPr>
        <p:spPr/>
        <p:txBody>
          <a:bodyPr/>
          <a:lstStyle/>
          <a:p>
            <a:r>
              <a:rPr lang="nl-NL"/>
              <a:t>Milieu- en Natuurvereniging Groentje</a:t>
            </a:r>
          </a:p>
        </p:txBody>
      </p:sp>
      <p:sp>
        <p:nvSpPr>
          <p:cNvPr id="5" name="Tijdelijke aanduiding voor dianummer 4">
            <a:extLst>
              <a:ext uri="{FF2B5EF4-FFF2-40B4-BE49-F238E27FC236}">
                <a16:creationId xmlns:a16="http://schemas.microsoft.com/office/drawing/2014/main" id="{340DFCB1-4D53-492A-B513-37530B169204}"/>
              </a:ext>
            </a:extLst>
          </p:cNvPr>
          <p:cNvSpPr>
            <a:spLocks noGrp="1"/>
          </p:cNvSpPr>
          <p:nvPr>
            <p:ph type="sldNum" sz="quarter" idx="12"/>
          </p:nvPr>
        </p:nvSpPr>
        <p:spPr/>
        <p:txBody>
          <a:bodyPr/>
          <a:lstStyle/>
          <a:p>
            <a:fld id="{5CE8CDCC-9A78-46B0-BDE7-EBA743B70F4C}" type="slidenum">
              <a:rPr lang="nl-NL" smtClean="0"/>
              <a:t>2</a:t>
            </a:fld>
            <a:endParaRPr lang="nl-NL"/>
          </a:p>
        </p:txBody>
      </p:sp>
      <p:pic>
        <p:nvPicPr>
          <p:cNvPr id="2050" name="Picture 2" descr="De Gekraagde Roodstaarten hebben jongen">
            <a:extLst>
              <a:ext uri="{FF2B5EF4-FFF2-40B4-BE49-F238E27FC236}">
                <a16:creationId xmlns:a16="http://schemas.microsoft.com/office/drawing/2014/main" id="{9D8929F9-BB8F-47E2-90A8-9E75A0CC96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4167" y="2160111"/>
            <a:ext cx="1813560" cy="15963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k een koolmees naar je tuin - Voeren - Broedseizoen – Buitenleven">
            <a:extLst>
              <a:ext uri="{FF2B5EF4-FFF2-40B4-BE49-F238E27FC236}">
                <a16:creationId xmlns:a16="http://schemas.microsoft.com/office/drawing/2014/main" id="{BDE91B65-6741-4662-9C2F-C86AE6A11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55746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e met jong - foto van TheoR_zoom - Natuur - Zoom.nl">
            <a:extLst>
              <a:ext uri="{FF2B5EF4-FFF2-40B4-BE49-F238E27FC236}">
                <a16:creationId xmlns:a16="http://schemas.microsoft.com/office/drawing/2014/main" id="{87A15331-258D-4CF4-8D67-43CF99697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647" y="400367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deo: Vos met jongen die komen drinken op Veluwe">
            <a:extLst>
              <a:ext uri="{FF2B5EF4-FFF2-40B4-BE49-F238E27FC236}">
                <a16:creationId xmlns:a16="http://schemas.microsoft.com/office/drawing/2014/main" id="{7ABA4CAC-A88C-48B1-A9E1-4CE875C63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270" y="4492562"/>
            <a:ext cx="277039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9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85D04-5514-431F-A029-9ED2903A2E0D}"/>
              </a:ext>
            </a:extLst>
          </p:cNvPr>
          <p:cNvSpPr>
            <a:spLocks noGrp="1"/>
          </p:cNvSpPr>
          <p:nvPr>
            <p:ph type="title"/>
          </p:nvPr>
        </p:nvSpPr>
        <p:spPr/>
        <p:txBody>
          <a:bodyPr/>
          <a:lstStyle/>
          <a:p>
            <a:r>
              <a:rPr lang="nl-NL" dirty="0"/>
              <a:t>Vogels op de </a:t>
            </a:r>
            <a:r>
              <a:rPr lang="nl-NL" dirty="0" err="1"/>
              <a:t>Wezepsche</a:t>
            </a:r>
            <a:r>
              <a:rPr lang="nl-NL" dirty="0"/>
              <a:t> heide</a:t>
            </a:r>
          </a:p>
        </p:txBody>
      </p:sp>
      <p:sp>
        <p:nvSpPr>
          <p:cNvPr id="6" name="Tijdelijke aanduiding voor inhoud 5">
            <a:extLst>
              <a:ext uri="{FF2B5EF4-FFF2-40B4-BE49-F238E27FC236}">
                <a16:creationId xmlns:a16="http://schemas.microsoft.com/office/drawing/2014/main" id="{977AB122-B95A-4153-838A-A7AD6763F255}"/>
              </a:ext>
            </a:extLst>
          </p:cNvPr>
          <p:cNvSpPr>
            <a:spLocks noGrp="1"/>
          </p:cNvSpPr>
          <p:nvPr>
            <p:ph idx="1"/>
          </p:nvPr>
        </p:nvSpPr>
        <p:spPr>
          <a:xfrm>
            <a:off x="896112" y="2014744"/>
            <a:ext cx="8129016" cy="3691112"/>
          </a:xfrm>
        </p:spPr>
        <p:txBody>
          <a:bodyPr>
            <a:normAutofit/>
          </a:bodyPr>
          <a:lstStyle/>
          <a:p>
            <a:r>
              <a:rPr lang="nl-NL" dirty="0"/>
              <a:t>Gekraagde roodstaart </a:t>
            </a:r>
            <a:r>
              <a:rPr lang="nl-NL" dirty="0">
                <a:sym typeface="Wingdings" panose="05000000000000000000" pitchFamily="2" charset="2"/>
              </a:rPr>
              <a:t></a:t>
            </a:r>
            <a:endParaRPr lang="nl-NL" dirty="0"/>
          </a:p>
          <a:p>
            <a:endParaRPr lang="nl-NL" dirty="0"/>
          </a:p>
          <a:p>
            <a:r>
              <a:rPr lang="nl-NL" dirty="0"/>
              <a:t>Bonte vliegenvangers                                 </a:t>
            </a:r>
            <a:r>
              <a:rPr lang="nl-NL" dirty="0">
                <a:sym typeface="Wingdings" panose="05000000000000000000" pitchFamily="2" charset="2"/>
              </a:rPr>
              <a:t></a:t>
            </a:r>
            <a:endParaRPr lang="nl-NL" dirty="0"/>
          </a:p>
          <a:p>
            <a:endParaRPr lang="nl-NL" dirty="0"/>
          </a:p>
          <a:p>
            <a:r>
              <a:rPr lang="nl-NL" dirty="0"/>
              <a:t>Boomklevers            </a:t>
            </a:r>
            <a:r>
              <a:rPr lang="nl-NL" dirty="0">
                <a:sym typeface="Wingdings" panose="05000000000000000000" pitchFamily="2" charset="2"/>
              </a:rPr>
              <a:t></a:t>
            </a:r>
            <a:r>
              <a:rPr lang="nl-NL" dirty="0"/>
              <a:t>                                   </a:t>
            </a:r>
          </a:p>
          <a:p>
            <a:endParaRPr lang="nl-NL" dirty="0"/>
          </a:p>
          <a:p>
            <a:r>
              <a:rPr lang="nl-NL" dirty="0"/>
              <a:t>Boomkruipers                                             </a:t>
            </a:r>
            <a:r>
              <a:rPr lang="nl-NL" dirty="0">
                <a:sym typeface="Wingdings" panose="05000000000000000000" pitchFamily="2" charset="2"/>
              </a:rPr>
              <a:t></a:t>
            </a:r>
            <a:endParaRPr lang="nl-NL" dirty="0"/>
          </a:p>
          <a:p>
            <a:endParaRPr lang="nl-NL" dirty="0"/>
          </a:p>
          <a:p>
            <a:r>
              <a:rPr lang="nl-NL" dirty="0"/>
              <a:t>Heel veel mezensoorten</a:t>
            </a:r>
          </a:p>
        </p:txBody>
      </p:sp>
      <p:sp>
        <p:nvSpPr>
          <p:cNvPr id="2" name="Tijdelijke aanduiding voor voettekst 1"/>
          <p:cNvSpPr>
            <a:spLocks noGrp="1"/>
          </p:cNvSpPr>
          <p:nvPr>
            <p:ph type="ftr" sz="quarter" idx="11"/>
          </p:nvPr>
        </p:nvSpPr>
        <p:spPr/>
        <p:txBody>
          <a:bodyPr/>
          <a:lstStyle/>
          <a:p>
            <a:pPr algn="ctr"/>
            <a:r>
              <a:rPr lang="nl-NL" b="1" dirty="0">
                <a:solidFill>
                  <a:srgbClr val="54A021">
                    <a:lumMod val="75000"/>
                  </a:srgbClr>
                </a:solidFill>
                <a:latin typeface="Trebuchet MS" panose="020B0603020202020204"/>
              </a:rPr>
              <a:t>Milieu- en Natuurvereniging Groentje</a:t>
            </a:r>
          </a:p>
        </p:txBody>
      </p:sp>
      <p:sp>
        <p:nvSpPr>
          <p:cNvPr id="3" name="Tijdelijke aanduiding voor dianummer 2"/>
          <p:cNvSpPr>
            <a:spLocks noGrp="1"/>
          </p:cNvSpPr>
          <p:nvPr>
            <p:ph type="sldNum" sz="quarter" idx="12"/>
          </p:nvPr>
        </p:nvSpPr>
        <p:spPr/>
        <p:txBody>
          <a:bodyPr/>
          <a:lstStyle/>
          <a:p>
            <a:fld id="{5CE8CDCC-9A78-46B0-BDE7-EBA743B70F4C}" type="slidenum">
              <a:rPr lang="nl-NL" b="1">
                <a:solidFill>
                  <a:prstClr val="black"/>
                </a:solidFill>
                <a:latin typeface="Trebuchet MS" panose="020B0603020202020204"/>
              </a:rPr>
              <a:pPr/>
              <a:t>3</a:t>
            </a:fld>
            <a:endParaRPr lang="nl-NL" b="1" dirty="0">
              <a:solidFill>
                <a:prstClr val="black"/>
              </a:solidFill>
              <a:latin typeface="Trebuchet MS" panose="020B0603020202020204"/>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139" y="6125708"/>
            <a:ext cx="997089" cy="522721"/>
          </a:xfrm>
          <a:prstGeom prst="rect">
            <a:avLst/>
          </a:prstGeom>
        </p:spPr>
      </p:pic>
      <p:pic>
        <p:nvPicPr>
          <p:cNvPr id="1026" name="Picture 2" descr="Tuinvogels I Alle informatie over de gekraagde roodstaart">
            <a:extLst>
              <a:ext uri="{FF2B5EF4-FFF2-40B4-BE49-F238E27FC236}">
                <a16:creationId xmlns:a16="http://schemas.microsoft.com/office/drawing/2014/main" id="{87281E48-CF1C-4636-8D4A-2EC893808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573" y="1586973"/>
            <a:ext cx="1283228" cy="1283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vreden met een tweede plaats - Het was zo eenvoudig begonnen">
            <a:extLst>
              <a:ext uri="{FF2B5EF4-FFF2-40B4-BE49-F238E27FC236}">
                <a16:creationId xmlns:a16="http://schemas.microsoft.com/office/drawing/2014/main" id="{559ABB7D-58A3-4C9D-B57A-6ABBA3F53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368" y="2362787"/>
            <a:ext cx="1793165" cy="119327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oomklevers vallen op door hun kleur, gedrag en nestbouw - Hoogeveensche  Courant">
            <a:extLst>
              <a:ext uri="{FF2B5EF4-FFF2-40B4-BE49-F238E27FC236}">
                <a16:creationId xmlns:a16="http://schemas.microsoft.com/office/drawing/2014/main" id="{FCA6192B-2968-4F29-B39D-1175B8124E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4781" y="3314074"/>
            <a:ext cx="1509938" cy="9410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gami - Boomkruiper, Short-toed Treecreeper, Certhia brachydactyla">
            <a:extLst>
              <a:ext uri="{FF2B5EF4-FFF2-40B4-BE49-F238E27FC236}">
                <a16:creationId xmlns:a16="http://schemas.microsoft.com/office/drawing/2014/main" id="{F433D006-12B5-476B-BE50-42EA2EE690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116" y="4036920"/>
            <a:ext cx="1791284" cy="119327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1D1FC3C-D3A0-44DB-8851-F4B55183B6E5}"/>
              </a:ext>
            </a:extLst>
          </p:cNvPr>
          <p:cNvPicPr>
            <a:picLocks noChangeAspect="1"/>
          </p:cNvPicPr>
          <p:nvPr/>
        </p:nvPicPr>
        <p:blipFill>
          <a:blip r:embed="rId8"/>
          <a:stretch>
            <a:fillRect/>
          </a:stretch>
        </p:blipFill>
        <p:spPr>
          <a:xfrm>
            <a:off x="3974573" y="4837195"/>
            <a:ext cx="1793165" cy="1204169"/>
          </a:xfrm>
          <a:prstGeom prst="rect">
            <a:avLst/>
          </a:prstGeom>
        </p:spPr>
      </p:pic>
    </p:spTree>
    <p:extLst>
      <p:ext uri="{BB962C8B-B14F-4D97-AF65-F5344CB8AC3E}">
        <p14:creationId xmlns:p14="http://schemas.microsoft.com/office/powerpoint/2010/main" val="298547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85D04-5514-431F-A029-9ED2903A2E0D}"/>
              </a:ext>
            </a:extLst>
          </p:cNvPr>
          <p:cNvSpPr>
            <a:spLocks noGrp="1"/>
          </p:cNvSpPr>
          <p:nvPr>
            <p:ph type="title"/>
          </p:nvPr>
        </p:nvSpPr>
        <p:spPr>
          <a:xfrm>
            <a:off x="950977" y="172318"/>
            <a:ext cx="6670902" cy="881118"/>
          </a:xfrm>
        </p:spPr>
        <p:txBody>
          <a:bodyPr/>
          <a:lstStyle/>
          <a:p>
            <a:r>
              <a:rPr lang="nl-NL" dirty="0"/>
              <a:t>Zoogdieren</a:t>
            </a:r>
          </a:p>
        </p:txBody>
      </p:sp>
      <p:sp>
        <p:nvSpPr>
          <p:cNvPr id="6" name="Tijdelijke aanduiding voor inhoud 5">
            <a:extLst>
              <a:ext uri="{FF2B5EF4-FFF2-40B4-BE49-F238E27FC236}">
                <a16:creationId xmlns:a16="http://schemas.microsoft.com/office/drawing/2014/main" id="{977AB122-B95A-4153-838A-A7AD6763F255}"/>
              </a:ext>
            </a:extLst>
          </p:cNvPr>
          <p:cNvSpPr>
            <a:spLocks noGrp="1"/>
          </p:cNvSpPr>
          <p:nvPr>
            <p:ph idx="1"/>
          </p:nvPr>
        </p:nvSpPr>
        <p:spPr>
          <a:xfrm>
            <a:off x="233329" y="1709928"/>
            <a:ext cx="10208738" cy="4294320"/>
          </a:xfrm>
        </p:spPr>
        <p:txBody>
          <a:bodyPr/>
          <a:lstStyle/>
          <a:p>
            <a:r>
              <a:rPr lang="nl-NL" dirty="0"/>
              <a:t>Boommarter    </a:t>
            </a:r>
            <a:r>
              <a:rPr lang="nl-NL" dirty="0">
                <a:sym typeface="Wingdings" panose="05000000000000000000" pitchFamily="2" charset="2"/>
              </a:rPr>
              <a:t></a:t>
            </a:r>
            <a:endParaRPr lang="nl-NL" dirty="0"/>
          </a:p>
          <a:p>
            <a:endParaRPr lang="nl-NL" dirty="0"/>
          </a:p>
          <a:p>
            <a:r>
              <a:rPr lang="nl-NL" dirty="0"/>
              <a:t>Das                                                             </a:t>
            </a:r>
            <a:r>
              <a:rPr lang="nl-NL" dirty="0">
                <a:sym typeface="Wingdings" panose="05000000000000000000" pitchFamily="2" charset="2"/>
              </a:rPr>
              <a:t></a:t>
            </a:r>
            <a:r>
              <a:rPr lang="nl-NL" dirty="0"/>
              <a:t>         </a:t>
            </a:r>
          </a:p>
          <a:p>
            <a:endParaRPr lang="nl-NL" dirty="0"/>
          </a:p>
          <a:p>
            <a:r>
              <a:rPr lang="nl-NL" dirty="0"/>
              <a:t>Vos                  </a:t>
            </a:r>
            <a:r>
              <a:rPr lang="nl-NL" dirty="0">
                <a:sym typeface="Wingdings" panose="05000000000000000000" pitchFamily="2" charset="2"/>
              </a:rPr>
              <a:t></a:t>
            </a:r>
            <a:endParaRPr lang="nl-NL" dirty="0"/>
          </a:p>
          <a:p>
            <a:endParaRPr lang="nl-NL" dirty="0"/>
          </a:p>
          <a:p>
            <a:r>
              <a:rPr lang="nl-NL" dirty="0"/>
              <a:t>Ree                                                             </a:t>
            </a:r>
            <a:r>
              <a:rPr lang="nl-NL" dirty="0">
                <a:sym typeface="Wingdings" panose="05000000000000000000" pitchFamily="2" charset="2"/>
              </a:rPr>
              <a:t></a:t>
            </a:r>
            <a:r>
              <a:rPr lang="nl-NL" dirty="0"/>
              <a:t>                </a:t>
            </a:r>
          </a:p>
          <a:p>
            <a:endParaRPr lang="nl-NL" dirty="0"/>
          </a:p>
          <a:p>
            <a:r>
              <a:rPr lang="nl-NL" dirty="0"/>
              <a:t>Wolf               </a:t>
            </a:r>
            <a:r>
              <a:rPr lang="nl-NL" dirty="0">
                <a:sym typeface="Wingdings" panose="05000000000000000000" pitchFamily="2" charset="2"/>
              </a:rPr>
              <a:t></a:t>
            </a:r>
            <a:r>
              <a:rPr lang="nl-NL" dirty="0"/>
              <a:t>  </a:t>
            </a:r>
          </a:p>
          <a:p>
            <a:endParaRPr lang="nl-NL" dirty="0"/>
          </a:p>
        </p:txBody>
      </p:sp>
      <p:sp>
        <p:nvSpPr>
          <p:cNvPr id="2" name="Tijdelijke aanduiding voor voettekst 1"/>
          <p:cNvSpPr>
            <a:spLocks noGrp="1"/>
          </p:cNvSpPr>
          <p:nvPr>
            <p:ph type="ftr" sz="quarter" idx="11"/>
          </p:nvPr>
        </p:nvSpPr>
        <p:spPr/>
        <p:txBody>
          <a:bodyPr/>
          <a:lstStyle/>
          <a:p>
            <a:pPr algn="ctr"/>
            <a:r>
              <a:rPr lang="nl-NL" b="1" dirty="0">
                <a:solidFill>
                  <a:srgbClr val="54A021">
                    <a:lumMod val="75000"/>
                  </a:srgbClr>
                </a:solidFill>
                <a:latin typeface="Trebuchet MS" panose="020B0603020202020204"/>
              </a:rPr>
              <a:t>Milieu- en Natuurvereniging Groentje</a:t>
            </a:r>
          </a:p>
        </p:txBody>
      </p:sp>
      <p:sp>
        <p:nvSpPr>
          <p:cNvPr id="3" name="Tijdelijke aanduiding voor dianummer 2"/>
          <p:cNvSpPr>
            <a:spLocks noGrp="1"/>
          </p:cNvSpPr>
          <p:nvPr>
            <p:ph type="sldNum" sz="quarter" idx="12"/>
          </p:nvPr>
        </p:nvSpPr>
        <p:spPr/>
        <p:txBody>
          <a:bodyPr/>
          <a:lstStyle/>
          <a:p>
            <a:fld id="{5CE8CDCC-9A78-46B0-BDE7-EBA743B70F4C}" type="slidenum">
              <a:rPr lang="nl-NL" b="1">
                <a:solidFill>
                  <a:prstClr val="black"/>
                </a:solidFill>
                <a:latin typeface="Trebuchet MS" panose="020B0603020202020204"/>
              </a:rPr>
              <a:pPr/>
              <a:t>4</a:t>
            </a:fld>
            <a:endParaRPr lang="nl-NL" b="1" dirty="0">
              <a:solidFill>
                <a:prstClr val="black"/>
              </a:solidFill>
              <a:latin typeface="Trebuchet MS" panose="020B0603020202020204"/>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139" y="6125708"/>
            <a:ext cx="997089" cy="522721"/>
          </a:xfrm>
          <a:prstGeom prst="rect">
            <a:avLst/>
          </a:prstGeom>
        </p:spPr>
      </p:pic>
      <p:pic>
        <p:nvPicPr>
          <p:cNvPr id="3074" name="Picture 2" descr="Red de herten en reeen in Michelbeke (Brakel) - Petities.com">
            <a:extLst>
              <a:ext uri="{FF2B5EF4-FFF2-40B4-BE49-F238E27FC236}">
                <a16:creationId xmlns:a16="http://schemas.microsoft.com/office/drawing/2014/main" id="{3A4B536D-9C7F-4381-A733-121D8EEC6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03004"/>
            <a:ext cx="1525878" cy="1142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e das is terug in het Westerkwartier - Groningen">
            <a:extLst>
              <a:ext uri="{FF2B5EF4-FFF2-40B4-BE49-F238E27FC236}">
                <a16:creationId xmlns:a16="http://schemas.microsoft.com/office/drawing/2014/main" id="{27EF64F4-C50E-4CDD-B079-64A001118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910" y="2161972"/>
            <a:ext cx="1855968" cy="10149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oommarter | Natuurmonumenten">
            <a:extLst>
              <a:ext uri="{FF2B5EF4-FFF2-40B4-BE49-F238E27FC236}">
                <a16:creationId xmlns:a16="http://schemas.microsoft.com/office/drawing/2014/main" id="{65E6BEE7-CB39-4D91-8C02-E9D7774EFE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72" y="1579485"/>
            <a:ext cx="1695995" cy="108036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e vos in Nederland - De natuur van hier">
            <a:extLst>
              <a:ext uri="{FF2B5EF4-FFF2-40B4-BE49-F238E27FC236}">
                <a16:creationId xmlns:a16="http://schemas.microsoft.com/office/drawing/2014/main" id="{C199BDF9-8716-4D7A-BFD4-2559B209D4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72" y="3049893"/>
            <a:ext cx="1695995" cy="113618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raagvlak voor wolf duikelt; kwart bevolking neigt leefgebieden te mijden  uit angst | Binnenland | gelderlander.nl">
            <a:extLst>
              <a:ext uri="{FF2B5EF4-FFF2-40B4-BE49-F238E27FC236}">
                <a16:creationId xmlns:a16="http://schemas.microsoft.com/office/drawing/2014/main" id="{C784ACA8-BAFD-43D2-888B-ED577C7D44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5037" y="4367925"/>
            <a:ext cx="1695995" cy="114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40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85D04-5514-431F-A029-9ED2903A2E0D}"/>
              </a:ext>
            </a:extLst>
          </p:cNvPr>
          <p:cNvSpPr>
            <a:spLocks noGrp="1"/>
          </p:cNvSpPr>
          <p:nvPr>
            <p:ph type="title"/>
          </p:nvPr>
        </p:nvSpPr>
        <p:spPr/>
        <p:txBody>
          <a:bodyPr/>
          <a:lstStyle/>
          <a:p>
            <a:r>
              <a:rPr lang="nl-NL" dirty="0"/>
              <a:t>Kraamtijd 15 maart – 15 juli</a:t>
            </a:r>
          </a:p>
        </p:txBody>
      </p:sp>
      <p:sp>
        <p:nvSpPr>
          <p:cNvPr id="6" name="Tijdelijke aanduiding voor inhoud 5">
            <a:extLst>
              <a:ext uri="{FF2B5EF4-FFF2-40B4-BE49-F238E27FC236}">
                <a16:creationId xmlns:a16="http://schemas.microsoft.com/office/drawing/2014/main" id="{977AB122-B95A-4153-838A-A7AD6763F255}"/>
              </a:ext>
            </a:extLst>
          </p:cNvPr>
          <p:cNvSpPr>
            <a:spLocks noGrp="1"/>
          </p:cNvSpPr>
          <p:nvPr>
            <p:ph idx="1"/>
          </p:nvPr>
        </p:nvSpPr>
        <p:spPr/>
        <p:txBody>
          <a:bodyPr/>
          <a:lstStyle/>
          <a:p>
            <a:pPr marL="0" indent="0">
              <a:buNone/>
            </a:pPr>
            <a:r>
              <a:rPr lang="nl-NL" dirty="0"/>
              <a:t>Regels tijdens de kraamtijd:</a:t>
            </a:r>
          </a:p>
          <a:p>
            <a:pPr marL="0" indent="0">
              <a:buNone/>
            </a:pPr>
            <a:endParaRPr lang="nl-NL" dirty="0"/>
          </a:p>
          <a:p>
            <a:pPr>
              <a:buAutoNum type="arabicPeriod"/>
            </a:pPr>
            <a:r>
              <a:rPr lang="nl-NL" dirty="0"/>
              <a:t>Rust / stil zijn</a:t>
            </a:r>
          </a:p>
          <a:p>
            <a:pPr>
              <a:buAutoNum type="arabicPeriod"/>
            </a:pPr>
            <a:r>
              <a:rPr lang="nl-NL" dirty="0"/>
              <a:t>Blijf op fiets- en wandelpaden</a:t>
            </a:r>
          </a:p>
          <a:p>
            <a:pPr>
              <a:buAutoNum type="arabicPeriod"/>
            </a:pPr>
            <a:r>
              <a:rPr lang="nl-NL" dirty="0"/>
              <a:t>Honden aangelijnd</a:t>
            </a:r>
          </a:p>
          <a:p>
            <a:pPr>
              <a:buAutoNum type="arabicPeriod"/>
            </a:pPr>
            <a:r>
              <a:rPr lang="nl-NL" dirty="0"/>
              <a:t>Neem (zwerf)afval mee naar huis</a:t>
            </a:r>
          </a:p>
        </p:txBody>
      </p:sp>
      <p:sp>
        <p:nvSpPr>
          <p:cNvPr id="2" name="Tijdelijke aanduiding voor voettekst 1"/>
          <p:cNvSpPr>
            <a:spLocks noGrp="1"/>
          </p:cNvSpPr>
          <p:nvPr>
            <p:ph type="ftr" sz="quarter" idx="11"/>
          </p:nvPr>
        </p:nvSpPr>
        <p:spPr/>
        <p:txBody>
          <a:bodyPr/>
          <a:lstStyle/>
          <a:p>
            <a:pPr algn="ctr"/>
            <a:r>
              <a:rPr lang="nl-NL" b="1" dirty="0">
                <a:solidFill>
                  <a:srgbClr val="54A021">
                    <a:lumMod val="75000"/>
                  </a:srgbClr>
                </a:solidFill>
                <a:latin typeface="Trebuchet MS" panose="020B0603020202020204"/>
              </a:rPr>
              <a:t>Milieu- en Natuurvereniging Groentje</a:t>
            </a:r>
          </a:p>
        </p:txBody>
      </p:sp>
      <p:sp>
        <p:nvSpPr>
          <p:cNvPr id="3" name="Tijdelijke aanduiding voor dianummer 2"/>
          <p:cNvSpPr>
            <a:spLocks noGrp="1"/>
          </p:cNvSpPr>
          <p:nvPr>
            <p:ph type="sldNum" sz="quarter" idx="12"/>
          </p:nvPr>
        </p:nvSpPr>
        <p:spPr/>
        <p:txBody>
          <a:bodyPr/>
          <a:lstStyle/>
          <a:p>
            <a:fld id="{5CE8CDCC-9A78-46B0-BDE7-EBA743B70F4C}" type="slidenum">
              <a:rPr lang="nl-NL" b="1">
                <a:solidFill>
                  <a:prstClr val="black"/>
                </a:solidFill>
                <a:latin typeface="Trebuchet MS" panose="020B0603020202020204"/>
              </a:rPr>
              <a:pPr/>
              <a:t>5</a:t>
            </a:fld>
            <a:endParaRPr lang="nl-NL" b="1" dirty="0">
              <a:solidFill>
                <a:prstClr val="black"/>
              </a:solidFill>
              <a:latin typeface="Trebuchet MS" panose="020B0603020202020204"/>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139" y="6125708"/>
            <a:ext cx="997089" cy="522721"/>
          </a:xfrm>
          <a:prstGeom prst="rect">
            <a:avLst/>
          </a:prstGeom>
        </p:spPr>
      </p:pic>
    </p:spTree>
    <p:extLst>
      <p:ext uri="{BB962C8B-B14F-4D97-AF65-F5344CB8AC3E}">
        <p14:creationId xmlns:p14="http://schemas.microsoft.com/office/powerpoint/2010/main" val="245606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85D04-5514-431F-A029-9ED2903A2E0D}"/>
              </a:ext>
            </a:extLst>
          </p:cNvPr>
          <p:cNvSpPr>
            <a:spLocks noGrp="1"/>
          </p:cNvSpPr>
          <p:nvPr>
            <p:ph type="title"/>
          </p:nvPr>
        </p:nvSpPr>
        <p:spPr/>
        <p:txBody>
          <a:bodyPr/>
          <a:lstStyle/>
          <a:p>
            <a:r>
              <a:rPr lang="nl-NL" dirty="0"/>
              <a:t>“Blijf jij op het pad, dan blijf ik bij mijn jong”</a:t>
            </a:r>
          </a:p>
        </p:txBody>
      </p:sp>
      <p:sp>
        <p:nvSpPr>
          <p:cNvPr id="6" name="Tijdelijke aanduiding voor inhoud 5">
            <a:extLst>
              <a:ext uri="{FF2B5EF4-FFF2-40B4-BE49-F238E27FC236}">
                <a16:creationId xmlns:a16="http://schemas.microsoft.com/office/drawing/2014/main" id="{977AB122-B95A-4153-838A-A7AD6763F255}"/>
              </a:ext>
            </a:extLst>
          </p:cNvPr>
          <p:cNvSpPr>
            <a:spLocks noGrp="1"/>
          </p:cNvSpPr>
          <p:nvPr>
            <p:ph idx="1"/>
          </p:nvPr>
        </p:nvSpPr>
        <p:spPr>
          <a:xfrm>
            <a:off x="927270" y="2167128"/>
            <a:ext cx="8463617" cy="3749040"/>
          </a:xfrm>
        </p:spPr>
        <p:txBody>
          <a:bodyPr>
            <a:normAutofit/>
          </a:bodyPr>
          <a:lstStyle/>
          <a:p>
            <a:r>
              <a:rPr lang="nl-NL" dirty="0"/>
              <a:t>Samen zorgen we ervoor dat het waterwingebied een veilige broedplek is waar dieren ongestoord hun jongen kunnen grootbrengen.</a:t>
            </a:r>
          </a:p>
          <a:p>
            <a:endParaRPr lang="nl-NL" dirty="0"/>
          </a:p>
          <a:p>
            <a:r>
              <a:rPr lang="nl-NL" dirty="0"/>
              <a:t>Dus tijdens de avond 4 daagse in dit gebied: </a:t>
            </a:r>
          </a:p>
        </p:txBody>
      </p:sp>
      <p:sp>
        <p:nvSpPr>
          <p:cNvPr id="2" name="Tijdelijke aanduiding voor voettekst 1"/>
          <p:cNvSpPr>
            <a:spLocks noGrp="1"/>
          </p:cNvSpPr>
          <p:nvPr>
            <p:ph type="ftr" sz="quarter" idx="11"/>
          </p:nvPr>
        </p:nvSpPr>
        <p:spPr/>
        <p:txBody>
          <a:bodyPr/>
          <a:lstStyle/>
          <a:p>
            <a:pPr algn="ctr"/>
            <a:r>
              <a:rPr lang="nl-NL" b="1" dirty="0">
                <a:solidFill>
                  <a:srgbClr val="54A021">
                    <a:lumMod val="75000"/>
                  </a:srgbClr>
                </a:solidFill>
                <a:latin typeface="Trebuchet MS" panose="020B0603020202020204"/>
              </a:rPr>
              <a:t>Milieu- en Natuurvereniging Groentje</a:t>
            </a:r>
          </a:p>
        </p:txBody>
      </p:sp>
      <p:sp>
        <p:nvSpPr>
          <p:cNvPr id="3" name="Tijdelijke aanduiding voor dianummer 2"/>
          <p:cNvSpPr>
            <a:spLocks noGrp="1"/>
          </p:cNvSpPr>
          <p:nvPr>
            <p:ph type="sldNum" sz="quarter" idx="12"/>
          </p:nvPr>
        </p:nvSpPr>
        <p:spPr/>
        <p:txBody>
          <a:bodyPr/>
          <a:lstStyle/>
          <a:p>
            <a:fld id="{5CE8CDCC-9A78-46B0-BDE7-EBA743B70F4C}" type="slidenum">
              <a:rPr lang="nl-NL" b="1">
                <a:solidFill>
                  <a:prstClr val="black"/>
                </a:solidFill>
                <a:latin typeface="Trebuchet MS" panose="020B0603020202020204"/>
              </a:rPr>
              <a:pPr/>
              <a:t>6</a:t>
            </a:fld>
            <a:endParaRPr lang="nl-NL" b="1" dirty="0">
              <a:solidFill>
                <a:prstClr val="black"/>
              </a:solidFill>
              <a:latin typeface="Trebuchet MS" panose="020B0603020202020204"/>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139" y="6125708"/>
            <a:ext cx="997089" cy="522721"/>
          </a:xfrm>
          <a:prstGeom prst="rect">
            <a:avLst/>
          </a:prstGeom>
        </p:spPr>
      </p:pic>
      <p:pic>
        <p:nvPicPr>
          <p:cNvPr id="4098" name="Picture 2" descr="Ssssst by Chansie on DeviantArt">
            <a:extLst>
              <a:ext uri="{FF2B5EF4-FFF2-40B4-BE49-F238E27FC236}">
                <a16:creationId xmlns:a16="http://schemas.microsoft.com/office/drawing/2014/main" id="{9288F394-D355-4B37-9630-EAD456A0B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984008"/>
            <a:ext cx="1655064" cy="248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378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{16BD4529-3431-4823-87BD-0F0D895D715A}tf10001108_win32</Template>
  <TotalTime>112</TotalTime>
  <Words>297</Words>
  <Application>Microsoft Office PowerPoint</Application>
  <PresentationFormat>Breedbeeld</PresentationFormat>
  <Paragraphs>53</Paragraphs>
  <Slides>6</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Trebuchet MS</vt:lpstr>
      <vt:lpstr>Wingdings 3</vt:lpstr>
      <vt:lpstr>Facet</vt:lpstr>
      <vt:lpstr>Avond 4 daagse in het waterwingebied</vt:lpstr>
      <vt:lpstr>Broedseizoen in het waterwingebied</vt:lpstr>
      <vt:lpstr>Vogels op de Wezepsche heide</vt:lpstr>
      <vt:lpstr>Zoogdieren</vt:lpstr>
      <vt:lpstr>Kraamtijd 15 maart – 15 juli</vt:lpstr>
      <vt:lpstr>“Blijf jij op het pad, dan blijf ik bij mijn jong”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Broedseizoen in het waterwingebied</dc:title>
  <dc:creator>gerda welkamp</dc:creator>
  <cp:keywords/>
  <cp:lastModifiedBy>gerda welkamp</cp:lastModifiedBy>
  <cp:revision>13</cp:revision>
  <dcterms:created xsi:type="dcterms:W3CDTF">2024-04-19T12:58:31Z</dcterms:created>
  <dcterms:modified xsi:type="dcterms:W3CDTF">2024-04-19T14:51:09Z</dcterms:modified>
  <cp:version/>
</cp:coreProperties>
</file>